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C3BFDD44-0980-4887-ABFA-A624ABAADE26}" type="datetimeFigureOut">
              <a:rPr lang="fr-FR" smtClean="0"/>
              <a:pPr/>
              <a:t>26/02/2021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D2ACF207-79D5-4F65-8002-D0D9CAE4CFD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3BFDD44-0980-4887-ABFA-A624ABAADE26}" type="datetimeFigureOut">
              <a:rPr lang="fr-FR" smtClean="0"/>
              <a:pPr/>
              <a:t>26/02/2021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CF207-79D5-4F65-8002-D0D9CAE4CFD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3BFDD44-0980-4887-ABFA-A624ABAADE26}" type="datetimeFigureOut">
              <a:rPr lang="fr-FR" smtClean="0"/>
              <a:pPr/>
              <a:t>26/02/2021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CF207-79D5-4F65-8002-D0D9CAE4CFD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3BFDD44-0980-4887-ABFA-A624ABAADE26}" type="datetimeFigureOut">
              <a:rPr lang="fr-FR" smtClean="0"/>
              <a:pPr/>
              <a:t>26/02/2021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CF207-79D5-4F65-8002-D0D9CAE4CFD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3BFDD44-0980-4887-ABFA-A624ABAADE26}" type="datetimeFigureOut">
              <a:rPr lang="fr-FR" smtClean="0"/>
              <a:pPr/>
              <a:t>26/02/2021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CF207-79D5-4F65-8002-D0D9CAE4CFD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3BFDD44-0980-4887-ABFA-A624ABAADE26}" type="datetimeFigureOut">
              <a:rPr lang="fr-FR" smtClean="0"/>
              <a:pPr/>
              <a:t>26/02/2021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ACF207-79D5-4F65-8002-D0D9CAE4CFD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3BFDD44-0980-4887-ABFA-A624ABAADE26}" type="datetimeFigureOut">
              <a:rPr lang="fr-FR" smtClean="0"/>
              <a:pPr/>
              <a:t>26/02/2021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ACF207-79D5-4F65-8002-D0D9CAE4CFD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3BFDD44-0980-4887-ABFA-A624ABAADE26}" type="datetimeFigureOut">
              <a:rPr lang="fr-FR" smtClean="0"/>
              <a:pPr/>
              <a:t>26/02/2021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ACF207-79D5-4F65-8002-D0D9CAE4CFD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BFDD44-0980-4887-ABFA-A624ABAADE26}" type="datetimeFigureOut">
              <a:rPr lang="fr-FR" smtClean="0"/>
              <a:pPr/>
              <a:t>26/02/2021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ACF207-79D5-4F65-8002-D0D9CAE4CFD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3BFDD44-0980-4887-ABFA-A624ABAADE26}" type="datetimeFigureOut">
              <a:rPr lang="fr-FR" smtClean="0"/>
              <a:pPr/>
              <a:t>26/02/2021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ACF207-79D5-4F65-8002-D0D9CAE4CFD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3BFDD44-0980-4887-ABFA-A624ABAADE26}" type="datetimeFigureOut">
              <a:rPr lang="fr-FR" smtClean="0"/>
              <a:pPr/>
              <a:t>26/02/2021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D2ACF207-79D5-4F65-8002-D0D9CAE4CFDF}"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3BFDD44-0980-4887-ABFA-A624ABAADE26}" type="datetimeFigureOut">
              <a:rPr lang="fr-FR" smtClean="0"/>
              <a:pPr/>
              <a:t>26/02/2021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ACF207-79D5-4F65-8002-D0D9CAE4CFDF}"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TLPU221-AD.TLPU221.ETAB.LOCAL\Echange\Tous\journ&#233;e_porte_ouverte_Full%20HD%201080p_(2).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lycée des </a:t>
            </a:r>
            <a:r>
              <a:rPr lang="fr-FR" dirty="0" err="1" smtClean="0"/>
              <a:t>metier</a:t>
            </a:r>
            <a:r>
              <a:rPr lang="fr-FR" dirty="0" smtClean="0"/>
              <a:t> de la montagne</a:t>
            </a:r>
            <a:endParaRPr lang="fr-FR" dirty="0"/>
          </a:p>
        </p:txBody>
      </p:sp>
      <p:sp>
        <p:nvSpPr>
          <p:cNvPr id="3" name="Sous-titre 2"/>
          <p:cNvSpPr>
            <a:spLocks noGrp="1"/>
          </p:cNvSpPr>
          <p:nvPr>
            <p:ph type="subTitle" idx="1"/>
          </p:nvPr>
        </p:nvSpPr>
        <p:spPr>
          <a:xfrm>
            <a:off x="-67986" y="4605358"/>
            <a:ext cx="7854696" cy="1752600"/>
          </a:xfrm>
        </p:spPr>
        <p:txBody>
          <a:bodyPr>
            <a:normAutofit/>
          </a:bodyPr>
          <a:lstStyle/>
          <a:p>
            <a:r>
              <a:rPr lang="fr-FR" sz="4800" dirty="0" smtClean="0"/>
              <a:t>C’est aussi…</a:t>
            </a:r>
            <a:endParaRPr lang="fr-FR" sz="4800" dirty="0"/>
          </a:p>
        </p:txBody>
      </p:sp>
      <p:pic>
        <p:nvPicPr>
          <p:cNvPr id="5" name="Image 4" descr="logo.png"/>
          <p:cNvPicPr>
            <a:picLocks noChangeAspect="1"/>
          </p:cNvPicPr>
          <p:nvPr/>
        </p:nvPicPr>
        <p:blipFill>
          <a:blip r:embed="rId2"/>
          <a:stretch>
            <a:fillRect/>
          </a:stretch>
        </p:blipFill>
        <p:spPr>
          <a:xfrm>
            <a:off x="857224" y="3500438"/>
            <a:ext cx="2214578" cy="1146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1143000"/>
          </a:xfrm>
        </p:spPr>
        <p:txBody>
          <a:bodyPr/>
          <a:lstStyle/>
          <a:p>
            <a:pPr algn="ctr"/>
            <a:r>
              <a:rPr lang="fr-FR" dirty="0" smtClean="0"/>
              <a:t>Un accès facile!</a:t>
            </a:r>
            <a:endParaRPr lang="fr-FR" dirty="0"/>
          </a:p>
        </p:txBody>
      </p:sp>
      <p:sp>
        <p:nvSpPr>
          <p:cNvPr id="3" name="Espace réservé du contenu 2"/>
          <p:cNvSpPr>
            <a:spLocks noGrp="1"/>
          </p:cNvSpPr>
          <p:nvPr>
            <p:ph idx="1"/>
          </p:nvPr>
        </p:nvSpPr>
        <p:spPr>
          <a:xfrm>
            <a:off x="142844" y="1428736"/>
            <a:ext cx="8229600" cy="4389120"/>
          </a:xfrm>
        </p:spPr>
        <p:txBody>
          <a:bodyPr>
            <a:normAutofit lnSpcReduction="10000"/>
          </a:bodyPr>
          <a:lstStyle/>
          <a:p>
            <a:pPr algn="just">
              <a:buNone/>
            </a:pPr>
            <a:r>
              <a:rPr lang="fr-FR" sz="2000" dirty="0" smtClean="0"/>
              <a:t>	La gare SNCF Saint Michel Valloire, se trouve a 10 minutes à pied du lycée, elle se situe au cœur du village de Saint Michel.</a:t>
            </a:r>
          </a:p>
          <a:p>
            <a:pPr algn="just">
              <a:buNone/>
            </a:pPr>
            <a:r>
              <a:rPr lang="fr-FR" sz="2000" dirty="0" smtClean="0"/>
              <a:t>	Le lycée est aussi accessible grâce au bus de la tarentaise qui est dédié aux lycéens.</a:t>
            </a:r>
          </a:p>
          <a:p>
            <a:pPr algn="just">
              <a:buNone/>
            </a:pPr>
            <a:r>
              <a:rPr lang="fr-FR" sz="2000" dirty="0" smtClean="0"/>
              <a:t>	Un accès par l’autoroute A43 est possible, sortie 29 direction Saint Michel de Maurienne. A 50 minutes de Chambéry, 1h20 de Grenoble et 2h10 de Lyon.</a:t>
            </a:r>
          </a:p>
          <a:p>
            <a:pPr algn="just">
              <a:buNone/>
            </a:pPr>
            <a:endParaRPr lang="fr-FR" sz="2000" dirty="0" smtClean="0"/>
          </a:p>
          <a:p>
            <a:pPr algn="just">
              <a:buNone/>
            </a:pPr>
            <a:r>
              <a:rPr lang="fr-FR" sz="2000" dirty="0" smtClean="0"/>
              <a:t>  De plus les cours commencent à 10h</a:t>
            </a:r>
          </a:p>
          <a:p>
            <a:pPr algn="just">
              <a:buNone/>
            </a:pPr>
            <a:r>
              <a:rPr lang="fr-FR" sz="2000" dirty="0" smtClean="0"/>
              <a:t> le lundi matin et se termine à 15h55 </a:t>
            </a:r>
          </a:p>
          <a:p>
            <a:pPr algn="just">
              <a:buNone/>
            </a:pPr>
            <a:r>
              <a:rPr lang="fr-FR" sz="2000" dirty="0" smtClean="0"/>
              <a:t>le vendredi après midi pour que les </a:t>
            </a:r>
          </a:p>
          <a:p>
            <a:pPr algn="just">
              <a:buNone/>
            </a:pPr>
            <a:r>
              <a:rPr lang="fr-FR" sz="2000" dirty="0" smtClean="0"/>
              <a:t>  élèves puissent arriver et rentrer </a:t>
            </a:r>
          </a:p>
          <a:p>
            <a:pPr algn="just">
              <a:buNone/>
            </a:pPr>
            <a:r>
              <a:rPr lang="fr-FR" sz="2000" dirty="0" smtClean="0"/>
              <a:t>chez eux pas trop tard !!! </a:t>
            </a:r>
            <a:endParaRPr lang="fr-FR" sz="2000" dirty="0"/>
          </a:p>
        </p:txBody>
      </p:sp>
      <p:pic>
        <p:nvPicPr>
          <p:cNvPr id="5" name="Image 4" descr="les-locaux-de-la-gare-de-saint-michel-restent-partiellement-ouverts-dans-l-attente-du-transfert-de-distributeur-de-billets-a-l-exterieur-du-batiment-les-guichets-de-saint-avre-la-chambre-et-de-saint-mic.jpg"/>
          <p:cNvPicPr>
            <a:picLocks noChangeAspect="1"/>
          </p:cNvPicPr>
          <p:nvPr/>
        </p:nvPicPr>
        <p:blipFill>
          <a:blip r:embed="rId2"/>
          <a:stretch>
            <a:fillRect/>
          </a:stretch>
        </p:blipFill>
        <p:spPr>
          <a:xfrm>
            <a:off x="4286248" y="3429000"/>
            <a:ext cx="4572000" cy="3241040"/>
          </a:xfrm>
          <a:prstGeom prst="rect">
            <a:avLst/>
          </a:prstGeom>
        </p:spPr>
      </p:pic>
      <p:sp>
        <p:nvSpPr>
          <p:cNvPr id="6" name="Pensées 5"/>
          <p:cNvSpPr/>
          <p:nvPr/>
        </p:nvSpPr>
        <p:spPr>
          <a:xfrm>
            <a:off x="-214346" y="3429000"/>
            <a:ext cx="4857784" cy="2786082"/>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descr="cart.jpg"/>
          <p:cNvPicPr>
            <a:picLocks noChangeAspect="1"/>
          </p:cNvPicPr>
          <p:nvPr/>
        </p:nvPicPr>
        <p:blipFill>
          <a:blip r:embed="rId2"/>
          <a:srcRect l="2310" r="36696" b="662"/>
          <a:stretch>
            <a:fillRect/>
          </a:stretch>
        </p:blipFill>
        <p:spPr>
          <a:xfrm>
            <a:off x="1285852" y="571480"/>
            <a:ext cx="6500858" cy="5884988"/>
          </a:xfrm>
          <a:prstGeom prst="rect">
            <a:avLst/>
          </a:prstGeom>
          <a:ln>
            <a:noFill/>
          </a:ln>
          <a:effectLst>
            <a:softEdge rad="112500"/>
          </a:effectLst>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06" y="224566"/>
            <a:ext cx="9001156" cy="1275608"/>
          </a:xfrm>
        </p:spPr>
        <p:txBody>
          <a:bodyPr>
            <a:noAutofit/>
          </a:bodyPr>
          <a:lstStyle/>
          <a:p>
            <a:pPr algn="ctr"/>
            <a:r>
              <a:rPr lang="fr-FR" sz="4000" dirty="0" smtClean="0"/>
              <a:t>Des infrastructures récentes et agréables !</a:t>
            </a:r>
            <a:endParaRPr lang="fr-FR" sz="4000" dirty="0"/>
          </a:p>
        </p:txBody>
      </p:sp>
      <p:sp>
        <p:nvSpPr>
          <p:cNvPr id="3" name="Espace réservé du contenu 2"/>
          <p:cNvSpPr>
            <a:spLocks noGrp="1"/>
          </p:cNvSpPr>
          <p:nvPr>
            <p:ph idx="1"/>
          </p:nvPr>
        </p:nvSpPr>
        <p:spPr>
          <a:xfrm>
            <a:off x="214282" y="1714488"/>
            <a:ext cx="8229600" cy="4389120"/>
          </a:xfrm>
        </p:spPr>
        <p:txBody>
          <a:bodyPr/>
          <a:lstStyle/>
          <a:p>
            <a:pPr algn="just">
              <a:buNone/>
            </a:pPr>
            <a:r>
              <a:rPr lang="fr-FR" dirty="0" smtClean="0"/>
              <a:t>	</a:t>
            </a:r>
            <a:r>
              <a:rPr lang="fr-FR" sz="2000" dirty="0" smtClean="0"/>
              <a:t>Un lycée très récent construit il y a tous juste 10 ans, un internat qui possède 60 chambres de 3 ou 4 places équipées d’un lit confortable, d’un bureau, d’une armoire, d’un lavabo, d’une étagère et d’une douche pour deux. Les sanitaires se trouvent dans les couloirs à l’extérieur des chambres. L’internat est ouvert de 11h30 à 8h le lendemain. On trouve également une salle TV et une salle informatique.</a:t>
            </a:r>
          </a:p>
          <a:p>
            <a:pPr algn="just">
              <a:buNone/>
            </a:pPr>
            <a:endParaRPr lang="fr-FR" sz="2000" dirty="0" smtClean="0"/>
          </a:p>
          <a:p>
            <a:pPr algn="just">
              <a:buNone/>
            </a:pPr>
            <a:r>
              <a:rPr lang="fr-FR" sz="2000" dirty="0" smtClean="0"/>
              <a:t>  L’internat ouvre le </a:t>
            </a:r>
          </a:p>
          <a:p>
            <a:pPr algn="just">
              <a:buNone/>
            </a:pPr>
            <a:r>
              <a:rPr lang="fr-FR" sz="2000" dirty="0" smtClean="0"/>
              <a:t>  dimanche soir à partir de </a:t>
            </a:r>
          </a:p>
          <a:p>
            <a:pPr algn="just">
              <a:buNone/>
            </a:pPr>
            <a:r>
              <a:rPr lang="fr-FR" sz="2000" dirty="0" smtClean="0"/>
              <a:t>  20h.</a:t>
            </a:r>
            <a:endParaRPr lang="fr-FR" dirty="0"/>
          </a:p>
        </p:txBody>
      </p:sp>
      <p:pic>
        <p:nvPicPr>
          <p:cNvPr id="4" name="Image 3" descr="banner.png"/>
          <p:cNvPicPr>
            <a:picLocks noChangeAspect="1"/>
          </p:cNvPicPr>
          <p:nvPr/>
        </p:nvPicPr>
        <p:blipFill>
          <a:blip r:embed="rId2"/>
          <a:stretch>
            <a:fillRect/>
          </a:stretch>
        </p:blipFill>
        <p:spPr>
          <a:xfrm>
            <a:off x="3314803" y="3727423"/>
            <a:ext cx="5686353" cy="2916287"/>
          </a:xfrm>
          <a:prstGeom prst="rect">
            <a:avLst/>
          </a:prstGeom>
          <a:ln>
            <a:noFill/>
          </a:ln>
          <a:effectLst>
            <a:outerShdw blurRad="292100" dist="139700" dir="2700000" algn="tl" rotWithShape="0">
              <a:srgbClr val="333333">
                <a:alpha val="65000"/>
              </a:srgbClr>
            </a:outerShdw>
          </a:effectLst>
        </p:spPr>
      </p:pic>
      <p:sp>
        <p:nvSpPr>
          <p:cNvPr id="5" name="Pensées 4"/>
          <p:cNvSpPr/>
          <p:nvPr/>
        </p:nvSpPr>
        <p:spPr>
          <a:xfrm>
            <a:off x="0" y="3857628"/>
            <a:ext cx="3214678" cy="1785950"/>
          </a:xfrm>
          <a:prstGeom prst="cloudCallout">
            <a:avLst>
              <a:gd name="adj1" fmla="val -25295"/>
              <a:gd name="adj2" fmla="val 790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714356"/>
            <a:ext cx="8229600" cy="4389120"/>
          </a:xfrm>
        </p:spPr>
        <p:txBody>
          <a:bodyPr/>
          <a:lstStyle/>
          <a:p>
            <a:pPr>
              <a:buNone/>
            </a:pPr>
            <a:r>
              <a:rPr lang="fr-FR" sz="2000" dirty="0" smtClean="0"/>
              <a:t>	Le lycée possède deux foyers, dans lesquels on trouve babyfoot, bonne ambiance et une cafeteria. Les ateliers professionnels pour les formations des élèves sont vastes et très bien équipés. Les salles de classe toutes équipées de vidéo projecteurs. </a:t>
            </a:r>
            <a:endParaRPr lang="fr-FR" dirty="0"/>
          </a:p>
        </p:txBody>
      </p:sp>
      <p:pic>
        <p:nvPicPr>
          <p:cNvPr id="4" name="Image 3" descr="le-lycee-professionnel-des-metiers-de-la-montagne-a-ouvert-ses-portes-1552503948.jpg"/>
          <p:cNvPicPr>
            <a:picLocks noChangeAspect="1"/>
          </p:cNvPicPr>
          <p:nvPr/>
        </p:nvPicPr>
        <p:blipFill>
          <a:blip r:embed="rId2"/>
          <a:stretch>
            <a:fillRect/>
          </a:stretch>
        </p:blipFill>
        <p:spPr>
          <a:xfrm>
            <a:off x="2214546" y="2214554"/>
            <a:ext cx="3702320" cy="2128834"/>
          </a:xfrm>
          <a:prstGeom prst="rect">
            <a:avLst/>
          </a:prstGeom>
          <a:ln>
            <a:noFill/>
          </a:ln>
          <a:effectLst>
            <a:outerShdw blurRad="292100" dist="139700" dir="2700000" algn="tl" rotWithShape="0">
              <a:srgbClr val="333333">
                <a:alpha val="65000"/>
              </a:srgbClr>
            </a:outerShdw>
          </a:effectLst>
        </p:spPr>
      </p:pic>
      <p:pic>
        <p:nvPicPr>
          <p:cNvPr id="5" name="Image 4" descr="téléchargement (1).jpg"/>
          <p:cNvPicPr>
            <a:picLocks noChangeAspect="1"/>
          </p:cNvPicPr>
          <p:nvPr/>
        </p:nvPicPr>
        <p:blipFill>
          <a:blip r:embed="rId3"/>
          <a:stretch>
            <a:fillRect/>
          </a:stretch>
        </p:blipFill>
        <p:spPr>
          <a:xfrm>
            <a:off x="6286512" y="2857496"/>
            <a:ext cx="2466975" cy="1847850"/>
          </a:xfrm>
          <a:prstGeom prst="rect">
            <a:avLst/>
          </a:prstGeom>
          <a:ln>
            <a:noFill/>
          </a:ln>
          <a:effectLst>
            <a:outerShdw blurRad="292100" dist="139700" dir="2700000" algn="tl" rotWithShape="0">
              <a:srgbClr val="333333">
                <a:alpha val="65000"/>
              </a:srgbClr>
            </a:outerShdw>
          </a:effectLst>
        </p:spPr>
      </p:pic>
      <p:pic>
        <p:nvPicPr>
          <p:cNvPr id="6" name="Image 5" descr="téléchargement.jpg"/>
          <p:cNvPicPr>
            <a:picLocks noChangeAspect="1"/>
          </p:cNvPicPr>
          <p:nvPr/>
        </p:nvPicPr>
        <p:blipFill>
          <a:blip r:embed="rId4"/>
          <a:stretch>
            <a:fillRect/>
          </a:stretch>
        </p:blipFill>
        <p:spPr>
          <a:xfrm>
            <a:off x="4572000" y="4786322"/>
            <a:ext cx="2867025" cy="1600200"/>
          </a:xfrm>
          <a:prstGeom prst="rect">
            <a:avLst/>
          </a:prstGeom>
          <a:ln>
            <a:noFill/>
          </a:ln>
          <a:effectLst>
            <a:outerShdw blurRad="292100" dist="139700" dir="2700000" algn="tl" rotWithShape="0">
              <a:srgbClr val="333333">
                <a:alpha val="65000"/>
              </a:srgbClr>
            </a:outerShdw>
          </a:effectLst>
        </p:spPr>
      </p:pic>
      <p:pic>
        <p:nvPicPr>
          <p:cNvPr id="7" name="Image 6" descr="IMG_20210224_100239.jpg"/>
          <p:cNvPicPr>
            <a:picLocks noChangeAspect="1"/>
          </p:cNvPicPr>
          <p:nvPr/>
        </p:nvPicPr>
        <p:blipFill>
          <a:blip r:embed="rId5" cstate="print"/>
          <a:stretch>
            <a:fillRect/>
          </a:stretch>
        </p:blipFill>
        <p:spPr>
          <a:xfrm>
            <a:off x="142844" y="4572008"/>
            <a:ext cx="3230607" cy="1817984"/>
          </a:xfrm>
          <a:prstGeom prst="rect">
            <a:avLst/>
          </a:prstGeom>
        </p:spPr>
      </p:pic>
    </p:spTree>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a:t>
            </a:r>
            <a:r>
              <a:rPr lang="fr-FR" u="sng" dirty="0" smtClean="0"/>
              <a:t>Formation</a:t>
            </a:r>
            <a:endParaRPr lang="fr-FR" u="sng" dirty="0"/>
          </a:p>
        </p:txBody>
      </p:sp>
      <p:pic>
        <p:nvPicPr>
          <p:cNvPr id="4" name="Espace réservé du contenu 3" descr="IMG_20210224_094119.jpg"/>
          <p:cNvPicPr>
            <a:picLocks noGrp="1" noChangeAspect="1"/>
          </p:cNvPicPr>
          <p:nvPr>
            <p:ph idx="1"/>
          </p:nvPr>
        </p:nvPicPr>
        <p:blipFill>
          <a:blip r:embed="rId2" cstate="print"/>
          <a:stretch>
            <a:fillRect/>
          </a:stretch>
        </p:blipFill>
        <p:spPr>
          <a:xfrm>
            <a:off x="6095979" y="428604"/>
            <a:ext cx="3048021" cy="1714512"/>
          </a:xfrm>
        </p:spPr>
      </p:pic>
      <p:pic>
        <p:nvPicPr>
          <p:cNvPr id="5" name="Image 4" descr="IMG_20210224_094214.jpg"/>
          <p:cNvPicPr>
            <a:picLocks noChangeAspect="1"/>
          </p:cNvPicPr>
          <p:nvPr/>
        </p:nvPicPr>
        <p:blipFill>
          <a:blip r:embed="rId3" cstate="print"/>
          <a:stretch>
            <a:fillRect/>
          </a:stretch>
        </p:blipFill>
        <p:spPr>
          <a:xfrm>
            <a:off x="6143636" y="3798192"/>
            <a:ext cx="2857520" cy="1608035"/>
          </a:xfrm>
          <a:prstGeom prst="rect">
            <a:avLst/>
          </a:prstGeom>
        </p:spPr>
      </p:pic>
      <p:pic>
        <p:nvPicPr>
          <p:cNvPr id="6" name="Image 5" descr="IMG_20210224_094024.jpg"/>
          <p:cNvPicPr>
            <a:picLocks noChangeAspect="1"/>
          </p:cNvPicPr>
          <p:nvPr/>
        </p:nvPicPr>
        <p:blipFill>
          <a:blip r:embed="rId4" cstate="print"/>
          <a:stretch>
            <a:fillRect/>
          </a:stretch>
        </p:blipFill>
        <p:spPr>
          <a:xfrm>
            <a:off x="285720" y="142852"/>
            <a:ext cx="3000396" cy="1687723"/>
          </a:xfrm>
          <a:prstGeom prst="rect">
            <a:avLst/>
          </a:prstGeom>
        </p:spPr>
      </p:pic>
      <p:pic>
        <p:nvPicPr>
          <p:cNvPr id="7" name="Image 6" descr="IMG_20210224_093942.jpg"/>
          <p:cNvPicPr>
            <a:picLocks noChangeAspect="1"/>
          </p:cNvPicPr>
          <p:nvPr/>
        </p:nvPicPr>
        <p:blipFill>
          <a:blip r:embed="rId5" cstate="print"/>
          <a:stretch>
            <a:fillRect/>
          </a:stretch>
        </p:blipFill>
        <p:spPr>
          <a:xfrm>
            <a:off x="500034" y="2143116"/>
            <a:ext cx="2529779" cy="1423001"/>
          </a:xfrm>
          <a:prstGeom prst="rect">
            <a:avLst/>
          </a:prstGeom>
        </p:spPr>
      </p:pic>
      <p:pic>
        <p:nvPicPr>
          <p:cNvPr id="8" name="Image 7" descr="IMG_20210224_093526.jpg"/>
          <p:cNvPicPr>
            <a:picLocks noChangeAspect="1"/>
          </p:cNvPicPr>
          <p:nvPr/>
        </p:nvPicPr>
        <p:blipFill>
          <a:blip r:embed="rId6" cstate="print"/>
          <a:stretch>
            <a:fillRect/>
          </a:stretch>
        </p:blipFill>
        <p:spPr>
          <a:xfrm rot="5400000">
            <a:off x="3079995" y="2563551"/>
            <a:ext cx="3228281" cy="1815908"/>
          </a:xfrm>
          <a:prstGeom prst="rect">
            <a:avLst/>
          </a:prstGeom>
        </p:spPr>
      </p:pic>
      <p:pic>
        <p:nvPicPr>
          <p:cNvPr id="9" name="Image 8" descr="IMG_20210224_094412.jpg"/>
          <p:cNvPicPr>
            <a:picLocks noChangeAspect="1"/>
          </p:cNvPicPr>
          <p:nvPr/>
        </p:nvPicPr>
        <p:blipFill>
          <a:blip r:embed="rId7" cstate="print"/>
          <a:stretch>
            <a:fillRect/>
          </a:stretch>
        </p:blipFill>
        <p:spPr>
          <a:xfrm>
            <a:off x="3286116" y="5214950"/>
            <a:ext cx="2524143" cy="1419830"/>
          </a:xfrm>
          <a:prstGeom prst="rect">
            <a:avLst/>
          </a:prstGeom>
        </p:spPr>
      </p:pic>
      <p:pic>
        <p:nvPicPr>
          <p:cNvPr id="10" name="Image 9" descr="IMG_20210224_093703.jpg"/>
          <p:cNvPicPr>
            <a:picLocks noChangeAspect="1"/>
          </p:cNvPicPr>
          <p:nvPr/>
        </p:nvPicPr>
        <p:blipFill>
          <a:blip r:embed="rId8" cstate="print"/>
          <a:stretch>
            <a:fillRect/>
          </a:stretch>
        </p:blipFill>
        <p:spPr>
          <a:xfrm>
            <a:off x="357158" y="4357694"/>
            <a:ext cx="2643174" cy="1486785"/>
          </a:xfrm>
          <a:prstGeom prst="rect">
            <a:avLst/>
          </a:prstGeom>
        </p:spPr>
      </p:pic>
      <p:sp>
        <p:nvSpPr>
          <p:cNvPr id="11" name="ZoneTexte 10"/>
          <p:cNvSpPr txBox="1"/>
          <p:nvPr/>
        </p:nvSpPr>
        <p:spPr>
          <a:xfrm>
            <a:off x="1071538" y="1357298"/>
            <a:ext cx="1357322" cy="369332"/>
          </a:xfrm>
          <a:prstGeom prst="rect">
            <a:avLst/>
          </a:prstGeom>
          <a:noFill/>
        </p:spPr>
        <p:txBody>
          <a:bodyPr wrap="square" rtlCol="0">
            <a:spAutoFit/>
          </a:bodyPr>
          <a:lstStyle/>
          <a:p>
            <a:r>
              <a:rPr lang="fr-FR" dirty="0" smtClean="0">
                <a:solidFill>
                  <a:schemeClr val="bg1"/>
                </a:solidFill>
              </a:rPr>
              <a:t>CAP TCRM</a:t>
            </a:r>
            <a:endParaRPr lang="fr-FR" dirty="0">
              <a:solidFill>
                <a:schemeClr val="bg1"/>
              </a:solidFill>
            </a:endParaRPr>
          </a:p>
        </p:txBody>
      </p:sp>
      <p:sp>
        <p:nvSpPr>
          <p:cNvPr id="12" name="ZoneTexte 11"/>
          <p:cNvSpPr txBox="1"/>
          <p:nvPr/>
        </p:nvSpPr>
        <p:spPr>
          <a:xfrm>
            <a:off x="1357290" y="3143248"/>
            <a:ext cx="1571636" cy="369332"/>
          </a:xfrm>
          <a:prstGeom prst="rect">
            <a:avLst/>
          </a:prstGeom>
          <a:noFill/>
        </p:spPr>
        <p:txBody>
          <a:bodyPr wrap="square" rtlCol="0">
            <a:spAutoFit/>
          </a:bodyPr>
          <a:lstStyle/>
          <a:p>
            <a:r>
              <a:rPr lang="fr-FR" dirty="0" smtClean="0">
                <a:solidFill>
                  <a:schemeClr val="bg1"/>
                </a:solidFill>
              </a:rPr>
              <a:t>BAC MELEC</a:t>
            </a:r>
            <a:endParaRPr lang="fr-FR" dirty="0">
              <a:solidFill>
                <a:schemeClr val="bg1"/>
              </a:solidFill>
            </a:endParaRPr>
          </a:p>
        </p:txBody>
      </p:sp>
      <p:sp>
        <p:nvSpPr>
          <p:cNvPr id="13" name="ZoneTexte 12"/>
          <p:cNvSpPr txBox="1"/>
          <p:nvPr/>
        </p:nvSpPr>
        <p:spPr>
          <a:xfrm>
            <a:off x="785786" y="5357826"/>
            <a:ext cx="2000264" cy="369332"/>
          </a:xfrm>
          <a:prstGeom prst="rect">
            <a:avLst/>
          </a:prstGeom>
          <a:noFill/>
        </p:spPr>
        <p:txBody>
          <a:bodyPr wrap="square" rtlCol="0">
            <a:spAutoFit/>
          </a:bodyPr>
          <a:lstStyle/>
          <a:p>
            <a:r>
              <a:rPr lang="fr-FR" dirty="0" smtClean="0">
                <a:solidFill>
                  <a:schemeClr val="bg1"/>
                </a:solidFill>
              </a:rPr>
              <a:t>BAC TISEC</a:t>
            </a:r>
            <a:endParaRPr lang="fr-FR" dirty="0">
              <a:solidFill>
                <a:schemeClr val="bg1"/>
              </a:solidFill>
            </a:endParaRPr>
          </a:p>
        </p:txBody>
      </p:sp>
      <p:sp>
        <p:nvSpPr>
          <p:cNvPr id="14" name="ZoneTexte 13"/>
          <p:cNvSpPr txBox="1"/>
          <p:nvPr/>
        </p:nvSpPr>
        <p:spPr>
          <a:xfrm>
            <a:off x="3714744" y="6215082"/>
            <a:ext cx="1857388" cy="369332"/>
          </a:xfrm>
          <a:prstGeom prst="rect">
            <a:avLst/>
          </a:prstGeom>
          <a:noFill/>
        </p:spPr>
        <p:txBody>
          <a:bodyPr wrap="square" rtlCol="0">
            <a:spAutoFit/>
          </a:bodyPr>
          <a:lstStyle/>
          <a:p>
            <a:r>
              <a:rPr lang="fr-FR" dirty="0" smtClean="0">
                <a:solidFill>
                  <a:schemeClr val="bg1"/>
                </a:solidFill>
              </a:rPr>
              <a:t>BAC Commerce</a:t>
            </a:r>
            <a:endParaRPr lang="fr-FR" dirty="0">
              <a:solidFill>
                <a:schemeClr val="bg1"/>
              </a:solidFill>
            </a:endParaRPr>
          </a:p>
        </p:txBody>
      </p:sp>
      <p:sp>
        <p:nvSpPr>
          <p:cNvPr id="15" name="ZoneTexte 14"/>
          <p:cNvSpPr txBox="1"/>
          <p:nvPr/>
        </p:nvSpPr>
        <p:spPr>
          <a:xfrm>
            <a:off x="6572264" y="2928934"/>
            <a:ext cx="2214578" cy="369332"/>
          </a:xfrm>
          <a:prstGeom prst="rect">
            <a:avLst/>
          </a:prstGeom>
          <a:noFill/>
        </p:spPr>
        <p:txBody>
          <a:bodyPr wrap="square" rtlCol="0">
            <a:spAutoFit/>
          </a:bodyPr>
          <a:lstStyle/>
          <a:p>
            <a:r>
              <a:rPr lang="fr-FR" dirty="0" smtClean="0">
                <a:solidFill>
                  <a:schemeClr val="bg1"/>
                </a:solidFill>
              </a:rPr>
              <a:t>BAC </a:t>
            </a:r>
            <a:r>
              <a:rPr lang="fr-FR" dirty="0" smtClean="0"/>
              <a:t>MCD-BTP</a:t>
            </a:r>
            <a:endParaRPr lang="fr-FR" dirty="0"/>
          </a:p>
        </p:txBody>
      </p:sp>
      <p:cxnSp>
        <p:nvCxnSpPr>
          <p:cNvPr id="19" name="Connecteur droit avec flèche 18"/>
          <p:cNvCxnSpPr/>
          <p:nvPr/>
        </p:nvCxnSpPr>
        <p:spPr>
          <a:xfrm rot="5400000">
            <a:off x="7179487" y="346471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rot="5400000" flipH="1" flipV="1">
            <a:off x="7822429" y="2678901"/>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Un lycée actif !</a:t>
            </a:r>
            <a:endParaRPr lang="fr-FR" dirty="0"/>
          </a:p>
        </p:txBody>
      </p:sp>
      <p:sp>
        <p:nvSpPr>
          <p:cNvPr id="3" name="Espace réservé du contenu 2"/>
          <p:cNvSpPr>
            <a:spLocks noGrp="1"/>
          </p:cNvSpPr>
          <p:nvPr>
            <p:ph idx="1"/>
          </p:nvPr>
        </p:nvSpPr>
        <p:spPr/>
        <p:txBody>
          <a:bodyPr/>
          <a:lstStyle/>
          <a:p>
            <a:pPr algn="just">
              <a:buNone/>
            </a:pPr>
            <a:r>
              <a:rPr lang="fr-FR" dirty="0" smtClean="0"/>
              <a:t>	</a:t>
            </a:r>
            <a:r>
              <a:rPr lang="fr-FR" sz="2000" dirty="0" smtClean="0"/>
              <a:t>Le lycée possède plusieurs structures éducatives telles que L’association sportive, le CVL, la Maison des lycéens… Grâce à ses structure, et à l’engagement des élèves, les lycéens peuvent avoir accès à un certain nombres d’avantages comme faire du sport au gymnase les mercredis après-midi, aller à la piscine gratuitement, faire des soirées cinéma, théâtres, aller voir un match de basket-ball ou de hand-ball et même faire des soirées crêpes ! De plus le CVL met en place tout un tas d’actions au sein du lycée comme un bal de fin d’année, un carnaval, un repas de noël « chic »…</a:t>
            </a:r>
            <a:endParaRPr lang="fr-FR" dirty="0" smtClean="0"/>
          </a:p>
          <a:p>
            <a:pPr algn="just">
              <a:buNone/>
            </a:pPr>
            <a:r>
              <a:rPr lang="fr-FR" sz="2000" dirty="0" smtClean="0"/>
              <a:t>	</a:t>
            </a:r>
          </a:p>
          <a:p>
            <a:pPr algn="just">
              <a:buNone/>
            </a:pPr>
            <a:r>
              <a:rPr lang="fr-FR" sz="2000" dirty="0" smtClean="0"/>
              <a:t>	Le lycée est également officiellement école ambassadrice de l’Europe !  Des actions sont menées pour montrer aux élèves l’importance de l’Europe dans notre environnement.</a:t>
            </a:r>
            <a:endParaRPr lang="fr-FR" sz="2000" dirty="0"/>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74794784_572598563537290_4401959984216782545_n.jpg"/>
          <p:cNvPicPr>
            <a:picLocks noGrp="1" noChangeAspect="1"/>
          </p:cNvPicPr>
          <p:nvPr>
            <p:ph idx="1"/>
          </p:nvPr>
        </p:nvPicPr>
        <p:blipFill>
          <a:blip r:embed="rId2"/>
          <a:stretch>
            <a:fillRect/>
          </a:stretch>
        </p:blipFill>
        <p:spPr>
          <a:xfrm>
            <a:off x="214282" y="357166"/>
            <a:ext cx="2674925" cy="2674925"/>
          </a:xfrm>
        </p:spPr>
      </p:pic>
      <p:pic>
        <p:nvPicPr>
          <p:cNvPr id="5" name="Image 4" descr="75571725_171662394234098_8238544446299522144_n(1).jpg"/>
          <p:cNvPicPr>
            <a:picLocks noChangeAspect="1"/>
          </p:cNvPicPr>
          <p:nvPr/>
        </p:nvPicPr>
        <p:blipFill>
          <a:blip r:embed="rId3"/>
          <a:stretch>
            <a:fillRect/>
          </a:stretch>
        </p:blipFill>
        <p:spPr>
          <a:xfrm>
            <a:off x="5786446" y="357166"/>
            <a:ext cx="3143272" cy="3143272"/>
          </a:xfrm>
          <a:prstGeom prst="rect">
            <a:avLst/>
          </a:prstGeom>
        </p:spPr>
      </p:pic>
      <p:pic>
        <p:nvPicPr>
          <p:cNvPr id="6" name="Image 5" descr="75281157_168515527565194_4782678343351242036_n.jpg"/>
          <p:cNvPicPr>
            <a:picLocks noChangeAspect="1"/>
          </p:cNvPicPr>
          <p:nvPr/>
        </p:nvPicPr>
        <p:blipFill>
          <a:blip r:embed="rId4"/>
          <a:stretch>
            <a:fillRect/>
          </a:stretch>
        </p:blipFill>
        <p:spPr>
          <a:xfrm>
            <a:off x="214282" y="4071942"/>
            <a:ext cx="2690778" cy="2405058"/>
          </a:xfrm>
          <a:prstGeom prst="rect">
            <a:avLst/>
          </a:prstGeom>
        </p:spPr>
      </p:pic>
      <p:pic>
        <p:nvPicPr>
          <p:cNvPr id="7" name="Image 6" descr="70142722_341706339928328_8749056047958259605_n.jpg"/>
          <p:cNvPicPr>
            <a:picLocks noChangeAspect="1"/>
          </p:cNvPicPr>
          <p:nvPr/>
        </p:nvPicPr>
        <p:blipFill>
          <a:blip r:embed="rId5"/>
          <a:stretch>
            <a:fillRect/>
          </a:stretch>
        </p:blipFill>
        <p:spPr>
          <a:xfrm>
            <a:off x="6000760" y="3786190"/>
            <a:ext cx="2833686" cy="2833686"/>
          </a:xfrm>
          <a:prstGeom prst="rect">
            <a:avLst/>
          </a:prstGeom>
        </p:spPr>
      </p:pic>
      <p:pic>
        <p:nvPicPr>
          <p:cNvPr id="8" name="Image 7" descr="83295980_177639663558357_6629436033560277044_n.jpg"/>
          <p:cNvPicPr>
            <a:picLocks noChangeAspect="1"/>
          </p:cNvPicPr>
          <p:nvPr/>
        </p:nvPicPr>
        <p:blipFill>
          <a:blip r:embed="rId6"/>
          <a:stretch>
            <a:fillRect/>
          </a:stretch>
        </p:blipFill>
        <p:spPr>
          <a:xfrm>
            <a:off x="3500430" y="4286256"/>
            <a:ext cx="2190744" cy="2190744"/>
          </a:xfrm>
          <a:prstGeom prst="rect">
            <a:avLst/>
          </a:prstGeom>
        </p:spPr>
      </p:pic>
      <p:pic>
        <p:nvPicPr>
          <p:cNvPr id="9" name="Image 8" descr="téléchargement (2).jpg"/>
          <p:cNvPicPr>
            <a:picLocks noChangeAspect="1"/>
          </p:cNvPicPr>
          <p:nvPr/>
        </p:nvPicPr>
        <p:blipFill>
          <a:blip r:embed="rId7"/>
          <a:stretch>
            <a:fillRect/>
          </a:stretch>
        </p:blipFill>
        <p:spPr>
          <a:xfrm>
            <a:off x="3071802" y="1428736"/>
            <a:ext cx="2619375" cy="1743075"/>
          </a:xfrm>
          <a:prstGeom prst="rect">
            <a:avLst/>
          </a:prstGeom>
        </p:spPr>
      </p:pic>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journée_porte_ouverte_Full HD 1080p_(2).mp4">
            <a:hlinkClick r:id="" action="ppaction://media"/>
          </p:cNvPr>
          <p:cNvPicPr>
            <a:picLocks noGrp="1" noRot="1" noChangeAspect="1"/>
          </p:cNvPicPr>
          <p:nvPr>
            <p:ph idx="1"/>
            <a:videoFile r:link="rId1"/>
          </p:nvPr>
        </p:nvPicPr>
        <p:blipFill>
          <a:blip r:embed="rId3"/>
          <a:stretch>
            <a:fillRect/>
          </a:stretch>
        </p:blipFill>
        <p:spPr>
          <a:xfrm>
            <a:off x="142844" y="142853"/>
            <a:ext cx="8810686" cy="6608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198</TotalTime>
  <Words>36</Words>
  <Application>Microsoft Office PowerPoint</Application>
  <PresentationFormat>Affichage à l'écran (4:3)</PresentationFormat>
  <Paragraphs>29</Paragraphs>
  <Slides>9</Slides>
  <Notes>0</Notes>
  <HiddenSlides>0</HiddenSlides>
  <MMClips>1</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Débit</vt:lpstr>
      <vt:lpstr>Les lycée des metier de la montagne</vt:lpstr>
      <vt:lpstr>Un accès facile!</vt:lpstr>
      <vt:lpstr>Diapositive 3</vt:lpstr>
      <vt:lpstr>Des infrastructures récentes et agréables !</vt:lpstr>
      <vt:lpstr>Diapositive 5</vt:lpstr>
      <vt:lpstr>  Formation</vt:lpstr>
      <vt:lpstr>Un lycée actif !</vt:lpstr>
      <vt:lpstr>Diapositive 8</vt:lpstr>
      <vt:lpstr>Diapositive 9</vt:lpstr>
    </vt:vector>
  </TitlesOfParts>
  <Company>RRA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lycée des metier de la montagne</dc:title>
  <dc:creator>Utilisateur Windows</dc:creator>
  <cp:lastModifiedBy>Utilisateur Windows</cp:lastModifiedBy>
  <cp:revision>16</cp:revision>
  <dcterms:created xsi:type="dcterms:W3CDTF">2021-02-24T07:52:09Z</dcterms:created>
  <dcterms:modified xsi:type="dcterms:W3CDTF">2021-02-26T11:06:48Z</dcterms:modified>
</cp:coreProperties>
</file>